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_rels/notesSlide9.xml.rels" ContentType="application/vnd.openxmlformats-package.relationships+xml"/>
  <Override PartName="/ppt/notesSlides/_rels/notesSlide4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5.xml.rels" ContentType="application/vnd.openxmlformats-package.relationships+xml"/>
  <Override PartName="/ppt/notesSlides/_rels/notesSlide2.xml.rels" ContentType="application/vnd.openxmlformats-package.relationships+xml"/>
  <Override PartName="/ppt/notesSlides/_rels/notesSlide4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7.xml.rels" ContentType="application/vnd.openxmlformats-package.relationships+xml"/>
  <Override PartName="/ppt/notesSlides/_rels/notesSlide4.xml.rels" ContentType="application/vnd.openxmlformats-package.relationships+xml"/>
  <Override PartName="/ppt/notesSlides/_rels/notesSlide48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49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29.xml.rels" ContentType="application/vnd.openxmlformats-package.relationships+xml"/>
  <Override PartName="/ppt/notesSlides/_rels/notesSlide30.xml.rels" ContentType="application/vnd.openxmlformats-package.relationships+xml"/>
  <Override PartName="/ppt/notesSlides/_rels/notesSlide31.xml.rels" ContentType="application/vnd.openxmlformats-package.relationships+xml"/>
  <Override PartName="/ppt/notesSlides/_rels/notesSlide33.xml.rels" ContentType="application/vnd.openxmlformats-package.relationships+xml"/>
  <Override PartName="/ppt/notesSlides/_rels/notesSlide37.xml.rels" ContentType="application/vnd.openxmlformats-package.relationships+xml"/>
  <Override PartName="/ppt/notesSlides/_rels/notesSlide38.xml.rels" ContentType="application/vnd.openxmlformats-package.relationships+xml"/>
  <Override PartName="/ppt/notesSlides/_rels/notesSlide39.xml.rels" ContentType="application/vnd.openxmlformats-package.relationships+xml"/>
  <Override PartName="/ppt/notesSlides/_rels/notesSlide40.xml.rels" ContentType="application/vnd.openxmlformats-package.relationships+xml"/>
  <Override PartName="/ppt/notesSlides/_rels/notesSlide42.xml.rels" ContentType="application/vnd.openxmlformats-package.relationships+xml"/>
  <Override PartName="/ppt/notesSlides/_rels/notesSlide43.xml.rels" ContentType="application/vnd.openxmlformats-package.relationships+xml"/>
  <Override PartName="/ppt/notesSlides/_rels/notesSlide52.xml.rels" ContentType="application/vnd.openxmlformats-package.relationships+xml"/>
  <Override PartName="/ppt/notesSlides/_rels/notesSlide5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_rels/presentation.xml.rels" ContentType="application/vnd.openxmlformats-package.relationships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2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_rels/slide53.xml.rels" ContentType="application/vnd.openxmlformats-package.relationships+xml"/>
  <Override PartName="/ppt/slides/_rels/slide9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36.xml.rels" ContentType="application/vnd.openxmlformats-package.relationships+xml"/>
  <Override PartName="/ppt/slides/_rels/slide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38.xml.rels" ContentType="application/vnd.openxmlformats-package.relationships+xml"/>
  <Override PartName="/ppt/slides/_rels/slide4.xml.rels" ContentType="application/vnd.openxmlformats-package.relationships+xml"/>
  <Override PartName="/ppt/slides/_rels/slide39.xml.rels" ContentType="application/vnd.openxmlformats-package.relationships+xml"/>
  <Override PartName="/ppt/slides/_rels/slide5.xml.rels" ContentType="application/vnd.openxmlformats-package.relationships+xml"/>
  <Override PartName="/ppt/slides/_rels/slide50.xml.rels" ContentType="application/vnd.openxmlformats-package.relationships+xml"/>
  <Override PartName="/ppt/slides/_rels/slide6.xml.rels" ContentType="application/vnd.openxmlformats-package.relationships+xml"/>
  <Override PartName="/ppt/slides/_rels/slide51.xml.rels" ContentType="application/vnd.openxmlformats-package.relationships+xml"/>
  <Override PartName="/ppt/slides/_rels/slide7.xml.rels" ContentType="application/vnd.openxmlformats-package.relationships+xml"/>
  <Override PartName="/ppt/slides/_rels/slide5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32.xml.rels" ContentType="application/vnd.openxmlformats-package.relationships+xml"/>
  <Override PartName="/ppt/slides/_rels/slide33.xml.rels" ContentType="application/vnd.openxmlformats-package.relationships+xml"/>
  <Override PartName="/ppt/slides/_rels/slide34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4.xml.rels" ContentType="application/vnd.openxmlformats-package.relationships+xml"/>
  <Override PartName="/ppt/slides/_rels/slide45.xml.rels" ContentType="application/vnd.openxmlformats-package.relationships+xml"/>
  <Override PartName="/ppt/slides/_rels/slide46.xml.rels" ContentType="application/vnd.openxmlformats-package.relationships+xml"/>
  <Override PartName="/ppt/slides/_rels/slide47.xml.rels" ContentType="application/vnd.openxmlformats-package.relationships+xml"/>
  <Override PartName="/ppt/slides/_rels/slide48.xml.rels" ContentType="application/vnd.openxmlformats-package.relationships+xml"/>
  <Override PartName="/ppt/slides/_rels/slide49.xml.rels" ContentType="application/vnd.openxmlformats-package.relationships+xml"/>
  <Override PartName="/ppt/media/image1.png" ContentType="image/png"/>
  <Override PartName="/ppt/media/image8.png" ContentType="image/png"/>
  <Override PartName="/ppt/media/image2.jpeg" ContentType="image/jpeg"/>
  <Override PartName="/ppt/media/image9.jpeg" ContentType="image/jpe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x="9144000" cy="6858000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5F3DD4B-6E81-4822-8813-B4AF956ADA1A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slide" Target="../slides/slide18.xml"/><Relationship Id="rId2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30.xml.rels><?xml version="1.0" encoding="UTF-8"?>
<Relationships xmlns="http://schemas.openxmlformats.org/package/2006/relationships"><Relationship Id="rId1" Type="http://schemas.openxmlformats.org/officeDocument/2006/relationships/slide" Target="../slides/slide30.xml"/><Relationship Id="rId2" Type="http://schemas.openxmlformats.org/officeDocument/2006/relationships/notesMaster" Target="../notesMasters/notesMaster1.xml"/>
</Relationships>
</file>

<file path=ppt/notesSlides/_rels/notesSlide31.xml.rels><?xml version="1.0" encoding="UTF-8"?>
<Relationships xmlns="http://schemas.openxmlformats.org/package/2006/relationships"><Relationship Id="rId1" Type="http://schemas.openxmlformats.org/officeDocument/2006/relationships/slide" Target="../slides/slide31.xml"/><Relationship Id="rId2" Type="http://schemas.openxmlformats.org/officeDocument/2006/relationships/notesMaster" Target="../notesMasters/notesMaster1.xml"/>
</Relationships>
</file>

<file path=ppt/notesSlides/_rels/notesSlide33.xml.rels><?xml version="1.0" encoding="UTF-8"?>
<Relationships xmlns="http://schemas.openxmlformats.org/package/2006/relationships"><Relationship Id="rId1" Type="http://schemas.openxmlformats.org/officeDocument/2006/relationships/slide" Target="../slides/slide33.xml"/><Relationship Id="rId2" Type="http://schemas.openxmlformats.org/officeDocument/2006/relationships/notesMaster" Target="../notesMasters/notesMaster1.xml"/>
</Relationships>
</file>

<file path=ppt/notesSlides/_rels/notesSlide37.xml.rels><?xml version="1.0" encoding="UTF-8"?>
<Relationships xmlns="http://schemas.openxmlformats.org/package/2006/relationships"><Relationship Id="rId1" Type="http://schemas.openxmlformats.org/officeDocument/2006/relationships/slide" Target="../slides/slide37.xml"/><Relationship Id="rId2" Type="http://schemas.openxmlformats.org/officeDocument/2006/relationships/notesMaster" Target="../notesMasters/notesMaster1.xml"/>
</Relationships>
</file>

<file path=ppt/notesSlides/_rels/notesSlide38.xml.rels><?xml version="1.0" encoding="UTF-8"?>
<Relationships xmlns="http://schemas.openxmlformats.org/package/2006/relationships"><Relationship Id="rId1" Type="http://schemas.openxmlformats.org/officeDocument/2006/relationships/slide" Target="../slides/slide38.xml"/><Relationship Id="rId2" Type="http://schemas.openxmlformats.org/officeDocument/2006/relationships/notesMaster" Target="../notesMasters/notesMaster1.xml"/>
</Relationships>
</file>

<file path=ppt/notesSlides/_rels/notesSlide39.xml.rels><?xml version="1.0" encoding="UTF-8"?>
<Relationships xmlns="http://schemas.openxmlformats.org/package/2006/relationships"><Relationship Id="rId1" Type="http://schemas.openxmlformats.org/officeDocument/2006/relationships/slide" Target="../slides/slide39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40.xml.rels><?xml version="1.0" encoding="UTF-8"?>
<Relationships xmlns="http://schemas.openxmlformats.org/package/2006/relationships"><Relationship Id="rId1" Type="http://schemas.openxmlformats.org/officeDocument/2006/relationships/slide" Target="../slides/slide40.xml"/><Relationship Id="rId2" Type="http://schemas.openxmlformats.org/officeDocument/2006/relationships/notesMaster" Target="../notesMasters/notesMaster1.xml"/>
</Relationships>
</file>

<file path=ppt/notesSlides/_rels/notesSlide42.xml.rels><?xml version="1.0" encoding="UTF-8"?>
<Relationships xmlns="http://schemas.openxmlformats.org/package/2006/relationships"><Relationship Id="rId1" Type="http://schemas.openxmlformats.org/officeDocument/2006/relationships/slide" Target="../slides/slide42.xml"/><Relationship Id="rId2" Type="http://schemas.openxmlformats.org/officeDocument/2006/relationships/notesMaster" Target="../notesMasters/notesMaster1.xml"/>
</Relationships>
</file>

<file path=ppt/notesSlides/_rels/notesSlide43.xml.rels><?xml version="1.0" encoding="UTF-8"?>
<Relationships xmlns="http://schemas.openxmlformats.org/package/2006/relationships"><Relationship Id="rId1" Type="http://schemas.openxmlformats.org/officeDocument/2006/relationships/slide" Target="../slides/slide43.xml"/><Relationship Id="rId2" Type="http://schemas.openxmlformats.org/officeDocument/2006/relationships/notesMaster" Target="../notesMasters/notesMaster1.xml"/>
</Relationships>
</file>

<file path=ppt/notesSlides/_rels/notesSlide44.xml.rels><?xml version="1.0" encoding="UTF-8"?>
<Relationships xmlns="http://schemas.openxmlformats.org/package/2006/relationships"><Relationship Id="rId1" Type="http://schemas.openxmlformats.org/officeDocument/2006/relationships/slide" Target="../slides/slide44.xml"/><Relationship Id="rId2" Type="http://schemas.openxmlformats.org/officeDocument/2006/relationships/notesMaster" Target="../notesMasters/notesMaster1.xml"/>
</Relationships>
</file>

<file path=ppt/notesSlides/_rels/notesSlide45.xml.rels><?xml version="1.0" encoding="UTF-8"?>
<Relationships xmlns="http://schemas.openxmlformats.org/package/2006/relationships"><Relationship Id="rId1" Type="http://schemas.openxmlformats.org/officeDocument/2006/relationships/slide" Target="../slides/slide45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47.xml.rels><?xml version="1.0" encoding="UTF-8"?>
<Relationships xmlns="http://schemas.openxmlformats.org/package/2006/relationships"><Relationship Id="rId1" Type="http://schemas.openxmlformats.org/officeDocument/2006/relationships/slide" Target="../slides/slide47.xml"/><Relationship Id="rId2" Type="http://schemas.openxmlformats.org/officeDocument/2006/relationships/notesMaster" Target="../notesMasters/notesMaster1.xml"/>
</Relationships>
</file>

<file path=ppt/notesSlides/_rels/notesSlide48.xml.rels><?xml version="1.0" encoding="UTF-8"?>
<Relationships xmlns="http://schemas.openxmlformats.org/package/2006/relationships"><Relationship Id="rId1" Type="http://schemas.openxmlformats.org/officeDocument/2006/relationships/slide" Target="../slides/slide48.xml"/><Relationship Id="rId2" Type="http://schemas.openxmlformats.org/officeDocument/2006/relationships/notesMaster" Target="../notesMasters/notesMaster1.xml"/>
</Relationships>
</file>

<file path=ppt/notesSlides/_rels/notesSlide49.xml.rels><?xml version="1.0" encoding="UTF-8"?>
<Relationships xmlns="http://schemas.openxmlformats.org/package/2006/relationships"><Relationship Id="rId1" Type="http://schemas.openxmlformats.org/officeDocument/2006/relationships/slide" Target="../slides/slide49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52.xml.rels><?xml version="1.0" encoding="UTF-8"?>
<Relationships xmlns="http://schemas.openxmlformats.org/package/2006/relationships"><Relationship Id="rId1" Type="http://schemas.openxmlformats.org/officeDocument/2006/relationships/slide" Target="../slides/slide52.xml"/><Relationship Id="rId2" Type="http://schemas.openxmlformats.org/officeDocument/2006/relationships/notesMaster" Target="../notesMasters/notesMaster1.xml"/>
</Relationships>
</file>

<file path=ppt/notesSlides/_rels/notesSlide53.xml.rels><?xml version="1.0" encoding="UTF-8"?>
<Relationships xmlns="http://schemas.openxmlformats.org/package/2006/relationships"><Relationship Id="rId1" Type="http://schemas.openxmlformats.org/officeDocument/2006/relationships/slide" Target="../slides/slide5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BCC7887E-9660-4617-83B6-54CD8F6ECCB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FBE1652D-FB8F-419A-B0D9-1E6282BF522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953BDAD8-DF47-4788-B94F-EC02E9FF8388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DBA66B1E-0071-49E0-9DA7-FC832D276CD7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16FB54AD-5AD5-48CC-82EA-036F9306BA5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3D3453B6-A4C0-4FBC-926F-D3F4FBE33001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C25F121D-F311-4654-A3A4-E5759020C559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434ED6A3-106A-4C3A-94B2-53E1AA3AD91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FDFEBDDB-91D2-4C69-98A3-E2F7D49943A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B3C55462-19EF-41F0-8EFD-AA8AABC6B736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D000954E-871D-48EA-9360-FF51D40EEA58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F1B98C65-49A5-4AEE-9C79-6D0C751AD9C5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2B5D717E-45F8-488B-A3FA-C5FF91338437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059914D7-EB2F-40DE-B5DB-C34BC5D328D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1C748342-45A3-45E9-9FAF-72E1E57DB80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1E6DBBF7-4804-422A-A063-1EC5A2BEED5C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4481C49C-68FA-479A-8D6B-F26E0600152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8EE700ED-DF1E-4E12-B076-EFBA0E319E8E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A2CE9896-292E-443A-8648-BFA474680095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0B1ABFD0-40DF-43FA-B528-41B2016E1617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1BA477FC-4311-409D-8E66-348780CFF4CE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B9B7A03C-3E6A-40D7-8C4B-F50DFBFA800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EB9E5CE6-07B6-4C5B-B182-81E490F4789B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0016972F-A738-4118-A8E7-A743111554A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35D5259C-D70D-437B-ACC6-C7DA9F589AF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32BD0E19-E7F2-4464-A911-CEBEDE53BD53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928BC5CB-C551-4C60-90C3-E9C9536B8A8D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F7386EE3-B6BF-4DC1-B14E-8A0A310204D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AA98EF38-03E5-4C9A-A511-C648EAA2750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51101630-34EC-42C7-8172-A43B62B1C93E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8E4081FA-2F50-4245-B00C-004FD9F06AB3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FE1A1E06-6B36-404D-8139-18CDD7CD6948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D7467495-E1D9-4DAA-ACFC-0740FB203D68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33D26295-083F-49F3-95DC-9162C32D9A94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5CDA2B24-02B3-4CBD-81A9-D536CF645CDB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516333DF-5CC8-49D1-9800-43F599DCE150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0B206D46-E21B-4EA7-8DBB-DCCD7E5919FF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33C8FDAF-A39E-4DD3-A264-34FB829AF287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42985B75-A46A-4258-8DB7-733003BC7C3D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body"/>
          </p:nvPr>
        </p:nvSpPr>
        <p:spPr>
          <a:xfrm>
            <a:off x="731520" y="4560480"/>
            <a:ext cx="5851800" cy="4320360"/>
          </a:xfrm>
          <a:prstGeom prst="rect">
            <a:avLst/>
          </a:prstGeom>
        </p:spPr>
        <p:txBody>
          <a:bodyPr lIns="95760" rIns="95760" tIns="47880" bIns="4788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TextShape 2"/>
          <p:cNvSpPr txBox="1"/>
          <p:nvPr/>
        </p:nvSpPr>
        <p:spPr>
          <a:xfrm>
            <a:off x="4143600" y="9119520"/>
            <a:ext cx="3169440" cy="479880"/>
          </a:xfrm>
          <a:prstGeom prst="rect">
            <a:avLst/>
          </a:prstGeom>
          <a:noFill/>
          <a:ln>
            <a:noFill/>
          </a:ln>
        </p:spPr>
        <p:txBody>
          <a:bodyPr lIns="95760" rIns="95760" tIns="47880" bIns="47880" anchor="b"/>
          <a:p>
            <a:pPr algn="r">
              <a:lnSpc>
                <a:spcPct val="100000"/>
              </a:lnSpc>
            </a:pPr>
            <a:fld id="{41A1A40E-BDA8-4DED-8EDD-045BB5357462}" type="slidenum">
              <a:rPr b="0" lang="en-US" sz="1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3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304920" y="0"/>
            <a:ext cx="5470200" cy="3030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304920" y="0"/>
            <a:ext cx="5470200" cy="3030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304920" y="0"/>
            <a:ext cx="5470200" cy="3030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9143640" cy="6857640"/>
          </a:xfrm>
          <a:prstGeom prst="rect">
            <a:avLst/>
          </a:prstGeom>
          <a:solidFill>
            <a:srgbClr val="1d1a36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>
            <a:off x="426960" y="3737520"/>
            <a:ext cx="6335640" cy="3384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426960" y="3962520"/>
            <a:ext cx="3535200" cy="45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760" rIns="68760" tIns="34200" bIns="34200" anchor="ctr">
            <a:normAutofit/>
          </a:bodyPr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 Coding Bootcamp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390600" y="2953440"/>
            <a:ext cx="8229240" cy="8715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Lesson Title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040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9143640" cy="6857640"/>
          </a:xfrm>
          <a:prstGeom prst="rect">
            <a:avLst/>
          </a:prstGeom>
          <a:solidFill>
            <a:srgbClr val="1d1a36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426960" y="3736800"/>
            <a:ext cx="6335280" cy="34560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1425600" y="3851280"/>
            <a:ext cx="6457680" cy="54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390600" y="2953440"/>
            <a:ext cx="8229240" cy="87156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Master title style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0" y="6418440"/>
            <a:ext cx="9154800" cy="458280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" name="Line 2"/>
          <p:cNvSpPr/>
          <p:nvPr/>
        </p:nvSpPr>
        <p:spPr>
          <a:xfrm>
            <a:off x="0" y="653760"/>
            <a:ext cx="9144000" cy="360"/>
          </a:xfrm>
          <a:prstGeom prst="line">
            <a:avLst/>
          </a:prstGeom>
          <a:ln w="41400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PlaceHolder 3"/>
          <p:cNvSpPr>
            <a:spLocks noGrp="1"/>
          </p:cNvSpPr>
          <p:nvPr>
            <p:ph type="title"/>
          </p:nvPr>
        </p:nvSpPr>
        <p:spPr>
          <a:xfrm>
            <a:off x="304920" y="0"/>
            <a:ext cx="5470200" cy="65340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Master title style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0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1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25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25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7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8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0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2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4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5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7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8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2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Joys of JavaScript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397080" y="2504160"/>
            <a:ext cx="2700000" cy="3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And Keep Organized!!!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4" name="Picture 2" descr=""/>
          <p:cNvPicPr/>
          <p:nvPr/>
        </p:nvPicPr>
        <p:blipFill>
          <a:blip r:embed="rId1"/>
          <a:stretch/>
        </p:blipFill>
        <p:spPr>
          <a:xfrm>
            <a:off x="352080" y="914400"/>
            <a:ext cx="8434440" cy="5271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Overall Tips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228600" y="990720"/>
            <a:ext cx="8806320" cy="48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Review Immediately: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We’ll be building upon these concepts quickly. The firmer your grasp now, the better off you’ll be.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Re-do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the exercises in class: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Don’t just re-read! Actually spend the time to re-do them from scratch on your own.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Get Help: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Come to office hours. Ask conceptual questions. Ask specific questions. Just keep asking questions!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Don’t be Afraid: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You will get this. It will take time, but you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will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get this. Just keep at it. Patience will pay off.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Warmup Activity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304920" y="762120"/>
            <a:ext cx="8686440" cy="557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Dissection: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Download the file sent to you via slack.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Open it in Chrome and observe what happens.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With a partner, try to explain how the code connects to the events that happen on the page.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p.s. </a:t>
            </a:r>
            <a:r>
              <a:rPr b="0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We haven’t covered JavaScript before, but a big part of being a developer is learning on the fly!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MAJOR p.s. </a:t>
            </a:r>
            <a:r>
              <a:rPr b="0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When downloading any code going forward, be sure to hit “Download”. If you copy and paste directly from Slack, your code will not work!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What is JavaScript?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JavaScript Definitions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3" name="CustomShape 2"/>
          <p:cNvSpPr/>
          <p:nvPr/>
        </p:nvSpPr>
        <p:spPr>
          <a:xfrm>
            <a:off x="331560" y="838080"/>
            <a:ext cx="8735760" cy="48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JavaScript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is the third of the three fundamental programming languages of the modern web (along with HTML, CSS).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JavaScript allows developers to create </a:t>
            </a: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dynamic 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web applications capable of taking in user inputs, changing what’s displayed to users, animating elements, and much more.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4" name="Picture 4" descr=""/>
          <p:cNvPicPr/>
          <p:nvPr/>
        </p:nvPicPr>
        <p:blipFill>
          <a:blip r:embed="rId1"/>
          <a:stretch/>
        </p:blipFill>
        <p:spPr>
          <a:xfrm>
            <a:off x="6477120" y="3800520"/>
            <a:ext cx="2098440" cy="209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Variables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 Variables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451440" y="1066680"/>
            <a:ext cx="8583480" cy="4876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Variables are the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nouns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of programming.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They are “things” (Numbers, Strings, Booleans, etc.).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They are composed of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variable names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and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values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Picture 3" descr=""/>
          <p:cNvPicPr/>
          <p:nvPr/>
        </p:nvPicPr>
        <p:blipFill>
          <a:blip r:embed="rId1"/>
          <a:stretch/>
        </p:blipFill>
        <p:spPr>
          <a:xfrm>
            <a:off x="1128240" y="3527280"/>
            <a:ext cx="6903360" cy="1828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INSTRUCTOR DEMO!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0" name="CustomShape 2"/>
          <p:cNvSpPr/>
          <p:nvPr/>
        </p:nvSpPr>
        <p:spPr>
          <a:xfrm>
            <a:off x="304920" y="2590920"/>
            <a:ext cx="8534160" cy="15235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Variable Assignment</a:t>
            </a:r>
            <a:endParaRPr b="0" lang="en-US" sz="6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Time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304920" y="1447920"/>
            <a:ext cx="8534160" cy="34286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Instructor: Demo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(BasicVariablesDemo | 02-BasicVariablesDemo)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Before We Start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 Variables (Syntax)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4" name="CustomShape 2"/>
          <p:cNvSpPr/>
          <p:nvPr/>
        </p:nvSpPr>
        <p:spPr>
          <a:xfrm>
            <a:off x="1930320" y="2666880"/>
            <a:ext cx="227520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3"/>
          <p:cNvSpPr/>
          <p:nvPr/>
        </p:nvSpPr>
        <p:spPr>
          <a:xfrm>
            <a:off x="54000" y="266688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4"/>
          <p:cNvSpPr/>
          <p:nvPr/>
        </p:nvSpPr>
        <p:spPr>
          <a:xfrm>
            <a:off x="429840" y="3148560"/>
            <a:ext cx="1415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CustomShape 5"/>
          <p:cNvSpPr/>
          <p:nvPr/>
        </p:nvSpPr>
        <p:spPr>
          <a:xfrm>
            <a:off x="2384280" y="3126240"/>
            <a:ext cx="1906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name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6"/>
          <p:cNvSpPr/>
          <p:nvPr/>
        </p:nvSpPr>
        <p:spPr>
          <a:xfrm>
            <a:off x="4236480" y="2666880"/>
            <a:ext cx="11469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9" name="CustomShape 7"/>
          <p:cNvSpPr/>
          <p:nvPr/>
        </p:nvSpPr>
        <p:spPr>
          <a:xfrm>
            <a:off x="5414400" y="2666880"/>
            <a:ext cx="241200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0" name="CustomShape 8"/>
          <p:cNvSpPr/>
          <p:nvPr/>
        </p:nvSpPr>
        <p:spPr>
          <a:xfrm>
            <a:off x="5262840" y="3210480"/>
            <a:ext cx="272088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Snow White”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1" name="CustomShape 9"/>
          <p:cNvSpPr/>
          <p:nvPr/>
        </p:nvSpPr>
        <p:spPr>
          <a:xfrm>
            <a:off x="4543560" y="3154680"/>
            <a:ext cx="84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CustomShape 10"/>
          <p:cNvSpPr/>
          <p:nvPr/>
        </p:nvSpPr>
        <p:spPr>
          <a:xfrm>
            <a:off x="7863120" y="2666880"/>
            <a:ext cx="11775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CustomShape 11"/>
          <p:cNvSpPr/>
          <p:nvPr/>
        </p:nvSpPr>
        <p:spPr>
          <a:xfrm>
            <a:off x="8200800" y="3154680"/>
            <a:ext cx="84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;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CustomShape 12"/>
          <p:cNvSpPr/>
          <p:nvPr/>
        </p:nvSpPr>
        <p:spPr>
          <a:xfrm>
            <a:off x="344160" y="2172960"/>
            <a:ext cx="1470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 Keyword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CustomShape 13"/>
          <p:cNvSpPr/>
          <p:nvPr/>
        </p:nvSpPr>
        <p:spPr>
          <a:xfrm>
            <a:off x="2280240" y="2172960"/>
            <a:ext cx="16333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Variable name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14"/>
          <p:cNvSpPr/>
          <p:nvPr/>
        </p:nvSpPr>
        <p:spPr>
          <a:xfrm>
            <a:off x="4122000" y="2151000"/>
            <a:ext cx="1372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15"/>
          <p:cNvSpPr/>
          <p:nvPr/>
        </p:nvSpPr>
        <p:spPr>
          <a:xfrm>
            <a:off x="6249960" y="2151000"/>
            <a:ext cx="746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16"/>
          <p:cNvSpPr/>
          <p:nvPr/>
        </p:nvSpPr>
        <p:spPr>
          <a:xfrm>
            <a:off x="7737120" y="2151000"/>
            <a:ext cx="1359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Termination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 Variables (Syntax)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0" name="CustomShape 2"/>
          <p:cNvSpPr/>
          <p:nvPr/>
        </p:nvSpPr>
        <p:spPr>
          <a:xfrm>
            <a:off x="1930320" y="2666880"/>
            <a:ext cx="227520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3"/>
          <p:cNvSpPr/>
          <p:nvPr/>
        </p:nvSpPr>
        <p:spPr>
          <a:xfrm>
            <a:off x="54000" y="266688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4"/>
          <p:cNvSpPr/>
          <p:nvPr/>
        </p:nvSpPr>
        <p:spPr>
          <a:xfrm>
            <a:off x="429840" y="3148560"/>
            <a:ext cx="14151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CustomShape 5"/>
          <p:cNvSpPr/>
          <p:nvPr/>
        </p:nvSpPr>
        <p:spPr>
          <a:xfrm>
            <a:off x="2384280" y="3126240"/>
            <a:ext cx="1906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name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CustomShape 6"/>
          <p:cNvSpPr/>
          <p:nvPr/>
        </p:nvSpPr>
        <p:spPr>
          <a:xfrm>
            <a:off x="4236480" y="2666880"/>
            <a:ext cx="11469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5" name="CustomShape 7"/>
          <p:cNvSpPr/>
          <p:nvPr/>
        </p:nvSpPr>
        <p:spPr>
          <a:xfrm>
            <a:off x="5414400" y="2666880"/>
            <a:ext cx="241200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CustomShape 8"/>
          <p:cNvSpPr/>
          <p:nvPr/>
        </p:nvSpPr>
        <p:spPr>
          <a:xfrm>
            <a:off x="4543560" y="3154680"/>
            <a:ext cx="84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=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CustomShape 9"/>
          <p:cNvSpPr/>
          <p:nvPr/>
        </p:nvSpPr>
        <p:spPr>
          <a:xfrm>
            <a:off x="7863120" y="2666880"/>
            <a:ext cx="11775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10"/>
          <p:cNvSpPr/>
          <p:nvPr/>
        </p:nvSpPr>
        <p:spPr>
          <a:xfrm>
            <a:off x="8200800" y="3154680"/>
            <a:ext cx="8492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;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11"/>
          <p:cNvSpPr/>
          <p:nvPr/>
        </p:nvSpPr>
        <p:spPr>
          <a:xfrm>
            <a:off x="344160" y="2172960"/>
            <a:ext cx="1470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 Keyword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12"/>
          <p:cNvSpPr/>
          <p:nvPr/>
        </p:nvSpPr>
        <p:spPr>
          <a:xfrm>
            <a:off x="2280240" y="2172960"/>
            <a:ext cx="16333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Variable name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13"/>
          <p:cNvSpPr/>
          <p:nvPr/>
        </p:nvSpPr>
        <p:spPr>
          <a:xfrm>
            <a:off x="4122000" y="2151000"/>
            <a:ext cx="1372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Assignment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14"/>
          <p:cNvSpPr/>
          <p:nvPr/>
        </p:nvSpPr>
        <p:spPr>
          <a:xfrm>
            <a:off x="6249960" y="2151000"/>
            <a:ext cx="746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Value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CustomShape 15"/>
          <p:cNvSpPr/>
          <p:nvPr/>
        </p:nvSpPr>
        <p:spPr>
          <a:xfrm>
            <a:off x="7737120" y="2151000"/>
            <a:ext cx="1359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Termination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16"/>
          <p:cNvSpPr/>
          <p:nvPr/>
        </p:nvSpPr>
        <p:spPr>
          <a:xfrm>
            <a:off x="4595760" y="5075640"/>
            <a:ext cx="438120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 sure to notice the quotes (“”),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which convey that Snow White is a </a:t>
            </a:r>
            <a:r>
              <a:rPr b="0" lang="en-US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string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CustomShape 17"/>
          <p:cNvSpPr/>
          <p:nvPr/>
        </p:nvSpPr>
        <p:spPr>
          <a:xfrm flipV="1">
            <a:off x="7696080" y="3505320"/>
            <a:ext cx="360" cy="151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18"/>
          <p:cNvSpPr/>
          <p:nvPr/>
        </p:nvSpPr>
        <p:spPr>
          <a:xfrm flipV="1">
            <a:off x="5562720" y="3505320"/>
            <a:ext cx="360" cy="1511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7" name="CustomShape 19"/>
          <p:cNvSpPr/>
          <p:nvPr/>
        </p:nvSpPr>
        <p:spPr>
          <a:xfrm>
            <a:off x="5262840" y="3210480"/>
            <a:ext cx="2720880" cy="51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“</a:t>
            </a:r>
            <a:r>
              <a:rPr b="1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Snow White”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304920" y="914400"/>
            <a:ext cx="8686440" cy="48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Creation: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Using the instructions in the file sent to you, fill in the missing JavaScript code to create variables.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When you are done, open the file in Chrome and check the output.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 you successfully completed the activity, you should see a series of pop-up windows with text inside.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Finally, look at the rest of the code and try to figure out why the text displayed the way it did.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Logs, Prints, Alerts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Time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304920" y="1447920"/>
            <a:ext cx="8534160" cy="34286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Instructor: Demo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(ConsoleDemoInstructor.html | 04-ConsoleLogDemo)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Console.log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24120" y="990720"/>
            <a:ext cx="9043200" cy="27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console.log is a quick expression used to 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print content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to the debugger.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It is a </a:t>
            </a:r>
            <a:r>
              <a:rPr b="0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very useful tool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to use during development and debugging.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6" name="Picture 3" descr=""/>
          <p:cNvPicPr/>
          <p:nvPr/>
        </p:nvPicPr>
        <p:blipFill>
          <a:blip r:embed="rId1"/>
          <a:stretch/>
        </p:blipFill>
        <p:spPr>
          <a:xfrm>
            <a:off x="339120" y="2971800"/>
            <a:ext cx="8413560" cy="2514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Sad Little Bug…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228600" y="838080"/>
            <a:ext cx="8583480" cy="14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Hey Class!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How do you comfort a JavaScript bug?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9" name="Picture 2" descr=""/>
          <p:cNvPicPr/>
          <p:nvPr/>
        </p:nvPicPr>
        <p:blipFill>
          <a:blip r:embed="rId1"/>
          <a:stretch/>
        </p:blipFill>
        <p:spPr>
          <a:xfrm>
            <a:off x="609480" y="2362320"/>
            <a:ext cx="4190760" cy="244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Sad Little Bug…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228600" y="762120"/>
            <a:ext cx="8583480" cy="14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>
              <a:lnSpc>
                <a:spcPct val="100000"/>
              </a:lnSpc>
            </a:pPr>
            <a:r>
              <a:rPr b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Hey Class!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How do you comfort a JavaScript bug?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CustomShape 3"/>
          <p:cNvSpPr/>
          <p:nvPr/>
        </p:nvSpPr>
        <p:spPr>
          <a:xfrm>
            <a:off x="152280" y="5029200"/>
            <a:ext cx="8583480" cy="144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>
              <a:lnSpc>
                <a:spcPct val="100000"/>
              </a:lnSpc>
            </a:pPr>
            <a:r>
              <a:rPr b="1" lang="en-US" sz="7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You “</a:t>
            </a:r>
            <a:r>
              <a:rPr b="1" lang="en-US" sz="7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console</a:t>
            </a:r>
            <a:r>
              <a:rPr b="1" lang="en-US" sz="7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” it.</a:t>
            </a:r>
            <a:endParaRPr b="0" lang="en-US" sz="7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3" name="Picture 3" descr=""/>
          <p:cNvPicPr/>
          <p:nvPr/>
        </p:nvPicPr>
        <p:blipFill>
          <a:blip r:embed="rId1"/>
          <a:stretch/>
        </p:blipFill>
        <p:spPr>
          <a:xfrm>
            <a:off x="3124080" y="2099160"/>
            <a:ext cx="3052440" cy="3052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Sad Little Bug…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201600" y="1981080"/>
            <a:ext cx="8583480" cy="2514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Don’t worry!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algn="ctr">
              <a:lnSpc>
                <a:spcPct val="100000"/>
              </a:lnSpc>
            </a:pP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algn="ctr">
              <a:lnSpc>
                <a:spcPct val="100000"/>
              </a:lnSpc>
            </a:pPr>
            <a:r>
              <a:rPr b="0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It was a </a:t>
            </a:r>
            <a:r>
              <a:rPr b="1" i="1" lang="en-US" sz="36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hilarious</a:t>
            </a:r>
            <a:r>
              <a:rPr b="0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joke… that will make sense in a few weeks.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3"/>
          <p:cNvSpPr/>
          <p:nvPr/>
        </p:nvSpPr>
        <p:spPr>
          <a:xfrm>
            <a:off x="304920" y="914400"/>
            <a:ext cx="8686440" cy="411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Creation: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Using the file sent to you as a guide, modify the code so that is uses console.log instead of alerts to display messages.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Then open the file in the browser and open up chrome Developer tools -&gt; Console to confirm the changes worked.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Calibri Light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With a partner, discuss the different between using console.log and alert.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9" name="Picture 3" descr=""/>
          <p:cNvPicPr/>
          <p:nvPr/>
        </p:nvPicPr>
        <p:blipFill>
          <a:blip r:embed="rId1"/>
          <a:stretch/>
        </p:blipFill>
        <p:spPr>
          <a:xfrm>
            <a:off x="4566240" y="4752720"/>
            <a:ext cx="3861720" cy="151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Homework #2 – Questions?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304920" y="914400"/>
            <a:ext cx="8686440" cy="301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Two parts to the assignment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Take existing Portfolio and apply Media Queries and Viewport to make mobile responsive.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Use Bootstrap CSS to recreate the portfolio you built in HW1. Your Bootstrap solution should minimize use of media queries.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INSTRUCTOR DEMO!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1" name="CustomShape 2"/>
          <p:cNvSpPr/>
          <p:nvPr/>
        </p:nvSpPr>
        <p:spPr>
          <a:xfrm>
            <a:off x="304920" y="2590920"/>
            <a:ext cx="8534160" cy="15235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Alerts, Prompts, Confirms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Time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304920" y="1447920"/>
            <a:ext cx="8534160" cy="34286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Instructor: Demo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(PromptDemo.html | 06-PromptDemo)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icture 6" descr=""/>
          <p:cNvPicPr/>
          <p:nvPr/>
        </p:nvPicPr>
        <p:blipFill>
          <a:blip r:embed="rId1"/>
          <a:stretch/>
        </p:blipFill>
        <p:spPr>
          <a:xfrm>
            <a:off x="5576760" y="4267080"/>
            <a:ext cx="3414240" cy="1706040"/>
          </a:xfrm>
          <a:prstGeom prst="rect">
            <a:avLst/>
          </a:prstGeom>
          <a:ln>
            <a:noFill/>
          </a:ln>
        </p:spPr>
      </p:pic>
      <p:pic>
        <p:nvPicPr>
          <p:cNvPr id="225" name="Picture 5" descr=""/>
          <p:cNvPicPr/>
          <p:nvPr/>
        </p:nvPicPr>
        <p:blipFill>
          <a:blip r:embed="rId2"/>
          <a:stretch/>
        </p:blipFill>
        <p:spPr>
          <a:xfrm>
            <a:off x="5562720" y="2819520"/>
            <a:ext cx="3414240" cy="1431720"/>
          </a:xfrm>
          <a:prstGeom prst="rect">
            <a:avLst/>
          </a:prstGeom>
          <a:ln>
            <a:noFill/>
          </a:ln>
        </p:spPr>
      </p:pic>
      <p:pic>
        <p:nvPicPr>
          <p:cNvPr id="226" name="Picture 4" descr=""/>
          <p:cNvPicPr/>
          <p:nvPr/>
        </p:nvPicPr>
        <p:blipFill>
          <a:blip r:embed="rId3"/>
          <a:stretch/>
        </p:blipFill>
        <p:spPr>
          <a:xfrm>
            <a:off x="5551560" y="1600200"/>
            <a:ext cx="3414240" cy="1188720"/>
          </a:xfrm>
          <a:prstGeom prst="rect">
            <a:avLst/>
          </a:prstGeom>
          <a:ln>
            <a:noFill/>
          </a:ln>
        </p:spPr>
      </p:pic>
      <p:pic>
        <p:nvPicPr>
          <p:cNvPr id="227" name="Picture 3" descr=""/>
          <p:cNvPicPr/>
          <p:nvPr/>
        </p:nvPicPr>
        <p:blipFill>
          <a:blip r:embed="rId4"/>
          <a:stretch/>
        </p:blipFill>
        <p:spPr>
          <a:xfrm>
            <a:off x="14400" y="3866760"/>
            <a:ext cx="5283360" cy="1635480"/>
          </a:xfrm>
          <a:prstGeom prst="rect">
            <a:avLst/>
          </a:prstGeom>
          <a:ln>
            <a:noFill/>
          </a:ln>
        </p:spPr>
      </p:pic>
      <p:sp>
        <p:nvSpPr>
          <p:cNvPr id="228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Alerts, Prompts, Confirms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216720" y="991080"/>
            <a:ext cx="5081040" cy="27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Alerts, Confirms, and Prompts will create a </a:t>
            </a:r>
            <a:r>
              <a:rPr b="0" lang="en-US" sz="20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popup box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in the browser when run.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These are also useful for development and debugging.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 flipV="1">
            <a:off x="2757600" y="2437560"/>
            <a:ext cx="3033360" cy="1633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428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1" name="CustomShape 4"/>
          <p:cNvSpPr/>
          <p:nvPr/>
        </p:nvSpPr>
        <p:spPr>
          <a:xfrm flipV="1">
            <a:off x="4556160" y="3866760"/>
            <a:ext cx="1234440" cy="7272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428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CustomShape 5"/>
          <p:cNvSpPr/>
          <p:nvPr/>
        </p:nvSpPr>
        <p:spPr>
          <a:xfrm flipV="1">
            <a:off x="4556160" y="5029200"/>
            <a:ext cx="1158480" cy="281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44280">
            <a:solidFill>
              <a:srgbClr val="ff0000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304920" y="914400"/>
            <a:ext cx="8686440" cy="411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Creation: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Write JavaScript code that does the following: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Using a confirm, ask the user: “Do you like _____?” and store their response in a variable.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Using a prompt, ask the user: “What kind of _____? do you like?” and store their response in a variable.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Alert both variables to the screen.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Document Write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icture 2" descr=""/>
          <p:cNvPicPr/>
          <p:nvPr/>
        </p:nvPicPr>
        <p:blipFill>
          <a:blip r:embed="rId1"/>
          <a:stretch/>
        </p:blipFill>
        <p:spPr>
          <a:xfrm>
            <a:off x="143640" y="2791440"/>
            <a:ext cx="6561360" cy="3533040"/>
          </a:xfrm>
          <a:prstGeom prst="rect">
            <a:avLst/>
          </a:prstGeom>
          <a:ln>
            <a:noFill/>
          </a:ln>
        </p:spPr>
      </p:pic>
      <p:sp>
        <p:nvSpPr>
          <p:cNvPr id="238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Writing to HTML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143640" y="636840"/>
            <a:ext cx="8774280" cy="27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We can also use JavaScript to directly write to the HTML page itself using </a:t>
            </a: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document.write( ).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Later we will go over </a:t>
            </a: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much</a:t>
            </a: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more advanced approaches for writing HTML using JavaScript and jQuery.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6477120" y="5360040"/>
            <a:ext cx="1671120" cy="42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Test.html 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(sublime)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1" name="Picture 2" descr=""/>
          <p:cNvPicPr/>
          <p:nvPr/>
        </p:nvPicPr>
        <p:blipFill>
          <a:blip r:embed="rId2"/>
          <a:stretch/>
        </p:blipFill>
        <p:spPr>
          <a:xfrm>
            <a:off x="4952880" y="3429000"/>
            <a:ext cx="4105080" cy="7138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2" name="CustomShape 4"/>
          <p:cNvSpPr/>
          <p:nvPr/>
        </p:nvSpPr>
        <p:spPr>
          <a:xfrm>
            <a:off x="6477120" y="3024000"/>
            <a:ext cx="3123720" cy="42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>
              <a:lnSpc>
                <a:spcPct val="100000"/>
              </a:lnSpc>
            </a:pPr>
            <a:r>
              <a:rPr b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Test.html (chrome)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If/Else Statements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71" dur="indefinite" restart="never" nodeType="tmRoot">
          <p:childTnLst>
            <p:seq>
              <p:cTn id="7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Time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304920" y="1447920"/>
            <a:ext cx="8534160" cy="34286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Instructor: Demo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(conditionaldemo.html | 08-ConditionalDemo)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If/Else Statements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7" name="CustomShape 2"/>
          <p:cNvSpPr/>
          <p:nvPr/>
        </p:nvSpPr>
        <p:spPr>
          <a:xfrm>
            <a:off x="152280" y="838080"/>
            <a:ext cx="8765640" cy="127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If/Else statements are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critical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Each statement is composed of an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if, else-if, or else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(keyword), a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condition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and the resulting code in { }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curly brackets.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8" name="Picture 3" descr=""/>
          <p:cNvPicPr/>
          <p:nvPr/>
        </p:nvPicPr>
        <p:blipFill>
          <a:blip r:embed="rId1"/>
          <a:stretch/>
        </p:blipFill>
        <p:spPr>
          <a:xfrm>
            <a:off x="210960" y="3124080"/>
            <a:ext cx="8648280" cy="2507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304920" y="914400"/>
            <a:ext cx="8686440" cy="484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Creation: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Create a website (from scratch) that asks users if they eat steak.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 they respond with “yes”, write the following to the page: “Here’s a Steak Sandwich!”.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 they respond with “no”, write the following to the page: “Here’s a Tofu Stir-Fry!”.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Bonus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: Ask what the user’s birth year is. If they are under 21, alert the following: “No Sake for you!”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1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Hint: </a:t>
            </a: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You will need to use document.write( ) from the last activity.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7" dur="indefinite" restart="never" nodeType="tmRoot">
          <p:childTnLst>
            <p:seq>
              <p:cTn id="7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Today’s Class!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CustomShape 3"/>
          <p:cNvSpPr/>
          <p:nvPr/>
        </p:nvSpPr>
        <p:spPr>
          <a:xfrm>
            <a:off x="304920" y="914400"/>
            <a:ext cx="8686440" cy="3503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Dissection: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Open the file sent to you in Sublime.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With a partner, go through and predict what the result of each “conditional” statement will be (i.e. will the “if” or the “else” be triggered).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Then run the program to check if you are right. Note any that you got wrong and ask about it in class.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9" dur="indefinite" restart="never" nodeType="tmRoot">
          <p:childTnLst>
            <p:seq>
              <p:cTn id="8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Arrays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81" dur="indefinite" restart="never" nodeType="tmRoot">
          <p:childTnLst>
            <p:seq>
              <p:cTn id="8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1"/>
          <p:cNvSpPr/>
          <p:nvPr/>
        </p:nvSpPr>
        <p:spPr>
          <a:xfrm>
            <a:off x="279360" y="2362320"/>
            <a:ext cx="8521920" cy="190476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TextShape 2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Zoo Pen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8" name="CustomShape 3"/>
          <p:cNvSpPr/>
          <p:nvPr/>
        </p:nvSpPr>
        <p:spPr>
          <a:xfrm>
            <a:off x="534960" y="25909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4"/>
          <p:cNvSpPr/>
          <p:nvPr/>
        </p:nvSpPr>
        <p:spPr>
          <a:xfrm>
            <a:off x="2598120" y="25909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5"/>
          <p:cNvSpPr/>
          <p:nvPr/>
        </p:nvSpPr>
        <p:spPr>
          <a:xfrm>
            <a:off x="4686840" y="25909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6"/>
          <p:cNvSpPr/>
          <p:nvPr/>
        </p:nvSpPr>
        <p:spPr>
          <a:xfrm>
            <a:off x="6775200" y="256536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2" name="CustomShape 7"/>
          <p:cNvSpPr/>
          <p:nvPr/>
        </p:nvSpPr>
        <p:spPr>
          <a:xfrm>
            <a:off x="960840" y="4495680"/>
            <a:ext cx="993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0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8"/>
          <p:cNvSpPr/>
          <p:nvPr/>
        </p:nvSpPr>
        <p:spPr>
          <a:xfrm>
            <a:off x="3024000" y="44956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9"/>
          <p:cNvSpPr/>
          <p:nvPr/>
        </p:nvSpPr>
        <p:spPr>
          <a:xfrm>
            <a:off x="5023080" y="44956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10"/>
          <p:cNvSpPr/>
          <p:nvPr/>
        </p:nvSpPr>
        <p:spPr>
          <a:xfrm>
            <a:off x="7233120" y="44956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11"/>
          <p:cNvSpPr/>
          <p:nvPr/>
        </p:nvSpPr>
        <p:spPr>
          <a:xfrm>
            <a:off x="297000" y="1833480"/>
            <a:ext cx="2841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 Name: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zooAnimals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CustomShape 12"/>
          <p:cNvSpPr/>
          <p:nvPr/>
        </p:nvSpPr>
        <p:spPr>
          <a:xfrm>
            <a:off x="999000" y="3130200"/>
            <a:ext cx="77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Zebra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13"/>
          <p:cNvSpPr/>
          <p:nvPr/>
        </p:nvSpPr>
        <p:spPr>
          <a:xfrm>
            <a:off x="5232600" y="3130200"/>
            <a:ext cx="862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Giraffe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14"/>
          <p:cNvSpPr/>
          <p:nvPr/>
        </p:nvSpPr>
        <p:spPr>
          <a:xfrm>
            <a:off x="3101040" y="3130200"/>
            <a:ext cx="775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Rhino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CustomShape 15"/>
          <p:cNvSpPr/>
          <p:nvPr/>
        </p:nvSpPr>
        <p:spPr>
          <a:xfrm>
            <a:off x="7299360" y="3130200"/>
            <a:ext cx="574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Owl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3" dur="indefinite" restart="never" nodeType="tmRoot">
          <p:childTnLst>
            <p:seq>
              <p:cTn id="8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279360" y="1447920"/>
            <a:ext cx="8521920" cy="190476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2" name="TextShape 2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The Zoo Pen… Coded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534960" y="16765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4" name="CustomShape 4"/>
          <p:cNvSpPr/>
          <p:nvPr/>
        </p:nvSpPr>
        <p:spPr>
          <a:xfrm>
            <a:off x="2598120" y="16765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5" name="CustomShape 5"/>
          <p:cNvSpPr/>
          <p:nvPr/>
        </p:nvSpPr>
        <p:spPr>
          <a:xfrm>
            <a:off x="4686840" y="167652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6" name="CustomShape 6"/>
          <p:cNvSpPr/>
          <p:nvPr/>
        </p:nvSpPr>
        <p:spPr>
          <a:xfrm>
            <a:off x="6775200" y="1650960"/>
            <a:ext cx="1845360" cy="151668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7" name="CustomShape 7"/>
          <p:cNvSpPr/>
          <p:nvPr/>
        </p:nvSpPr>
        <p:spPr>
          <a:xfrm>
            <a:off x="960840" y="3581280"/>
            <a:ext cx="993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0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8"/>
          <p:cNvSpPr/>
          <p:nvPr/>
        </p:nvSpPr>
        <p:spPr>
          <a:xfrm>
            <a:off x="3024000" y="35812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1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9"/>
          <p:cNvSpPr/>
          <p:nvPr/>
        </p:nvSpPr>
        <p:spPr>
          <a:xfrm>
            <a:off x="5023080" y="35812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2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10"/>
          <p:cNvSpPr/>
          <p:nvPr/>
        </p:nvSpPr>
        <p:spPr>
          <a:xfrm>
            <a:off x="7233120" y="3581280"/>
            <a:ext cx="929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Index 3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CustomShape 11"/>
          <p:cNvSpPr/>
          <p:nvPr/>
        </p:nvSpPr>
        <p:spPr>
          <a:xfrm>
            <a:off x="297000" y="919080"/>
            <a:ext cx="28418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 Name:  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zooAnimals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CustomShape 12"/>
          <p:cNvSpPr/>
          <p:nvPr/>
        </p:nvSpPr>
        <p:spPr>
          <a:xfrm>
            <a:off x="999000" y="2215800"/>
            <a:ext cx="7768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Zebra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3" name="CustomShape 13"/>
          <p:cNvSpPr/>
          <p:nvPr/>
        </p:nvSpPr>
        <p:spPr>
          <a:xfrm>
            <a:off x="5232600" y="2215800"/>
            <a:ext cx="862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Giraffe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CustomShape 14"/>
          <p:cNvSpPr/>
          <p:nvPr/>
        </p:nvSpPr>
        <p:spPr>
          <a:xfrm>
            <a:off x="3101040" y="2215800"/>
            <a:ext cx="7754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Rhino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5" name="CustomShape 15"/>
          <p:cNvSpPr/>
          <p:nvPr/>
        </p:nvSpPr>
        <p:spPr>
          <a:xfrm>
            <a:off x="7299360" y="2215800"/>
            <a:ext cx="574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Owl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CustomShape 16"/>
          <p:cNvSpPr/>
          <p:nvPr/>
        </p:nvSpPr>
        <p:spPr>
          <a:xfrm>
            <a:off x="329760" y="4741920"/>
            <a:ext cx="40428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Coded in JavaScript using an </a:t>
            </a:r>
            <a:r>
              <a:rPr b="1" lang="en-US" sz="18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7" name="Picture 2" descr=""/>
          <p:cNvPicPr/>
          <p:nvPr/>
        </p:nvPicPr>
        <p:blipFill>
          <a:blip r:embed="rId1"/>
          <a:stretch/>
        </p:blipFill>
        <p:spPr>
          <a:xfrm>
            <a:off x="492480" y="5236200"/>
            <a:ext cx="8096040" cy="1022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5" dur="indefinite" restart="never" nodeType="tmRoot">
          <p:childTnLst>
            <p:seq>
              <p:cTn id="8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INSTRUCTOR DEMO!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304920" y="2590920"/>
            <a:ext cx="8534160" cy="15235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4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Arrays</a:t>
            </a:r>
            <a:endParaRPr b="0" lang="en-US" sz="4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87" dur="indefinite" restart="never" nodeType="tmRoot">
          <p:childTnLst>
            <p:seq>
              <p:cTn id="8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 Arrays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451440" y="866520"/>
            <a:ext cx="8583480" cy="27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Arrays a type of variable that are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collections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These collections can be made up of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strings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numbers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Booleans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other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arrays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objects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, anything.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Each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element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of the array is marked by an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index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 Indexes always start with 0.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2" name="Picture 2" descr=""/>
          <p:cNvPicPr/>
          <p:nvPr/>
        </p:nvPicPr>
        <p:blipFill>
          <a:blip r:embed="rId1"/>
          <a:stretch/>
        </p:blipFill>
        <p:spPr>
          <a:xfrm>
            <a:off x="144720" y="3949920"/>
            <a:ext cx="8857440" cy="2063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89" dur="indefinite" restart="never" nodeType="tmRoot">
          <p:childTnLst>
            <p:seq>
              <p:cTn id="9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Time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4" name="CustomShape 2"/>
          <p:cNvSpPr/>
          <p:nvPr/>
        </p:nvSpPr>
        <p:spPr>
          <a:xfrm>
            <a:off x="304920" y="1447920"/>
            <a:ext cx="8534160" cy="342864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i="1" lang="en-US" sz="3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Instructor: Demo </a:t>
            </a:r>
            <a:endParaRPr b="0" lang="en-US" sz="3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(ArraysDemo.html | 11-ArraysDemo)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1" dur="indefinite" restart="never" nodeType="tmRoot">
          <p:childTnLst>
            <p:seq>
              <p:cTn id="9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Basic Arrays Indices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6" name="CustomShape 2"/>
          <p:cNvSpPr/>
          <p:nvPr/>
        </p:nvSpPr>
        <p:spPr>
          <a:xfrm>
            <a:off x="304920" y="762120"/>
            <a:ext cx="8610120" cy="2440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To recover the value at any specific index you include the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name of the array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with a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square bracket [ ]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 and inside the bracket is the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element’s index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 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indent="-456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You can easily grab the number of elements in the array using the method </a:t>
            </a:r>
            <a:r>
              <a:rPr b="0" lang="en-US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array.length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97" name="Picture 2" descr=""/>
          <p:cNvPicPr/>
          <p:nvPr/>
        </p:nvPicPr>
        <p:blipFill>
          <a:blip r:embed="rId1"/>
          <a:stretch/>
        </p:blipFill>
        <p:spPr>
          <a:xfrm>
            <a:off x="182160" y="3431520"/>
            <a:ext cx="8856000" cy="2345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3" dur="indefinite" restart="never" nodeType="tmRoot">
          <p:childTnLst>
            <p:seq>
              <p:cTn id="9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3"/>
          <p:cNvSpPr/>
          <p:nvPr/>
        </p:nvSpPr>
        <p:spPr>
          <a:xfrm>
            <a:off x="304920" y="914400"/>
            <a:ext cx="8686440" cy="338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Class Code Dissection: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With a partner, take a few moments to look over the following code.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Above each console.log() write a comment “predicting” what you think the output will be.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5" dur="indefinite" restart="never" nodeType="tmRoot">
          <p:childTnLst>
            <p:seq>
              <p:cTn id="9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Homework #3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97" dur="indefinite" restart="never" nodeType="tmRoot">
          <p:childTnLst>
            <p:seq>
              <p:cTn id="9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Objectives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04920" y="762120"/>
            <a:ext cx="8740440" cy="554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  <a:spcBef>
                <a:spcPts val="439"/>
              </a:spcBef>
            </a:pPr>
            <a:r>
              <a:rPr b="1" lang="en-US" sz="2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today’s class we’ll be introducing: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7040" indent="-25668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JavaScript Definitions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7040" indent="-25668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JavaScript Basics: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57280" indent="-21384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Variables 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57280" indent="-21384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Logging, Alerting, Prompting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57280" indent="-21384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Arrays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57280" indent="-213840">
              <a:lnSpc>
                <a:spcPct val="100000"/>
              </a:lnSpc>
              <a:spcBef>
                <a:spcPts val="43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If/Else Statements</a:t>
            </a: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39"/>
              </a:spcBef>
            </a:pPr>
            <a:endParaRPr b="0" lang="en-US" sz="2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Questions?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99" dur="indefinite" restart="never" nodeType="tmRoot">
          <p:childTnLst>
            <p:seq>
              <p:cTn id="10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Challenge Activity?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01" dur="indefinite" restart="never" nodeType="tmRoot">
          <p:childTnLst>
            <p:seq>
              <p:cTn id="10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CustomShape 3"/>
          <p:cNvSpPr/>
          <p:nvPr/>
        </p:nvSpPr>
        <p:spPr>
          <a:xfrm>
            <a:off x="304920" y="914400"/>
            <a:ext cx="8686440" cy="4479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Creation (Challenge):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Create a website that accomplishes the following: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Create an array of your favorite bands.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With a prompt, ask the user’s favorite band.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 it’s one of your favorites, alert: “YEAH I LOVE THEM!”.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If it’s not, alert: “Nah. They’re pretty lame.”.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Hint: You will need to research how to use .indexOf()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i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Hint: You will need to research how to use .toLowerCase()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3" dur="indefinite" restart="never" nodeType="tmRoot">
          <p:childTnLst>
            <p:seq>
              <p:cTn id="10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CustomShape 1"/>
          <p:cNvSpPr/>
          <p:nvPr/>
        </p:nvSpPr>
        <p:spPr>
          <a:xfrm>
            <a:off x="-11880" y="689760"/>
            <a:ext cx="9155520" cy="56260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2"/>
          <p:cNvSpPr/>
          <p:nvPr/>
        </p:nvSpPr>
        <p:spPr>
          <a:xfrm>
            <a:off x="304920" y="97920"/>
            <a:ext cx="525744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&gt; YOUR TURN!!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3"/>
          <p:cNvSpPr/>
          <p:nvPr/>
        </p:nvSpPr>
        <p:spPr>
          <a:xfrm>
            <a:off x="304920" y="762120"/>
            <a:ext cx="868644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Code Dissection (Re-examined, Time-permitting):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Re-examine the file sent to you at the start of class.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Roboto"/>
              </a:rPr>
              <a:t>See if you can better understand how it works – after having gone through today’s class.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05" dur="indefinite" restart="never" nodeType="tmRoot">
          <p:childTnLst>
            <p:seq>
              <p:cTn id="10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OMG JavaScript!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6" name="Picture 2" descr=""/>
          <p:cNvPicPr/>
          <p:nvPr/>
        </p:nvPicPr>
        <p:blipFill>
          <a:blip r:embed="rId1"/>
          <a:stretch/>
        </p:blipFill>
        <p:spPr>
          <a:xfrm>
            <a:off x="313920" y="1219320"/>
            <a:ext cx="8644320" cy="4114440"/>
          </a:xfrm>
          <a:prstGeom prst="rect">
            <a:avLst/>
          </a:prstGeom>
          <a:ln>
            <a:noFill/>
          </a:ln>
        </p:spPr>
      </p:pic>
      <p:sp>
        <p:nvSpPr>
          <p:cNvPr id="137" name="CustomShape 2"/>
          <p:cNvSpPr/>
          <p:nvPr/>
        </p:nvSpPr>
        <p:spPr>
          <a:xfrm>
            <a:off x="457200" y="5334120"/>
            <a:ext cx="8501040" cy="65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Prepare to become true coders.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390600" y="2953440"/>
            <a:ext cx="8229240" cy="8715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i="1" lang="en-US" sz="4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How to Learn JavaScript</a:t>
            </a:r>
            <a:endParaRPr b="0" lang="en-US" sz="4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Your Brain on JavaScript…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0" name="Picture 6" descr=""/>
          <p:cNvPicPr/>
          <p:nvPr/>
        </p:nvPicPr>
        <p:blipFill>
          <a:blip r:embed="rId1"/>
          <a:srcRect l="0" t="0" r="6763" b="27649"/>
          <a:stretch/>
        </p:blipFill>
        <p:spPr>
          <a:xfrm>
            <a:off x="-21240" y="838080"/>
            <a:ext cx="9164880" cy="5333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304920" y="0"/>
            <a:ext cx="5470200" cy="653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Time to Take Notes…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2" name="Picture 3" descr=""/>
          <p:cNvPicPr/>
          <p:nvPr/>
        </p:nvPicPr>
        <p:blipFill>
          <a:blip r:embed="rId1"/>
          <a:stretch/>
        </p:blipFill>
        <p:spPr>
          <a:xfrm>
            <a:off x="1219320" y="914400"/>
            <a:ext cx="6433560" cy="5257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11050</TotalTime>
  <Application>LibreOffice/5.3.4.2$Windows_X86_64 LibreOffice_project/f82d347ccc0be322489bf7da61d7e4ad13fe2ff3</Application>
  <Words>1521</Words>
  <Paragraphs>288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2015-01-20T17:19:00Z</dcterms:created>
  <dc:creator>ahaque89</dc:creator>
  <dc:description/>
  <dc:language>en-US</dc:language>
  <cp:lastModifiedBy/>
  <cp:lastPrinted>2016-01-30T16:23:56Z</cp:lastPrinted>
  <dcterms:modified xsi:type="dcterms:W3CDTF">2018-07-31T10:12:06Z</dcterms:modified>
  <cp:revision>1498</cp:revision>
  <dc:subject/>
  <dc:title>DevChat #1 Introduction to Twitter Bootstrap:  Web Development for Noobs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40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53</vt:i4>
  </property>
</Properties>
</file>